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15122525"/>
  <p:notesSz cx="6858000" cy="9144000"/>
  <p:defaultTextStyle>
    <a:defPPr>
      <a:defRPr lang="ko-KR"/>
    </a:defPPr>
    <a:lvl1pPr marL="0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3102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86204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29305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72407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15509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58611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301713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44814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1188" y="-78"/>
      </p:cViewPr>
      <p:guideLst>
        <p:guide orient="horz" pos="4763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04010" y="4697788"/>
            <a:ext cx="18178780" cy="324154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08020" y="8569431"/>
            <a:ext cx="1497076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86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29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72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15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58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01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44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9603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42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1629071" y="808637"/>
            <a:ext cx="3609025" cy="1720187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02006" y="808637"/>
            <a:ext cx="10470623" cy="1720187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369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65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89410" y="9717624"/>
            <a:ext cx="18178780" cy="3003501"/>
          </a:xfrm>
        </p:spPr>
        <p:txBody>
          <a:bodyPr anchor="t"/>
          <a:lstStyle>
            <a:lvl1pPr algn="l">
              <a:defRPr sz="91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89410" y="6409575"/>
            <a:ext cx="18178780" cy="3308051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310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8620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293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7240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1550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5861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0171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4481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610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02007" y="4704788"/>
            <a:ext cx="7039822" cy="13305723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198276" y="4704788"/>
            <a:ext cx="7039822" cy="13305723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4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340" y="605602"/>
            <a:ext cx="1924812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342" y="3385067"/>
            <a:ext cx="9449551" cy="1410734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69342" y="4795801"/>
            <a:ext cx="9449551" cy="8712956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864201" y="3385067"/>
            <a:ext cx="9453263" cy="1410734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864201" y="4795801"/>
            <a:ext cx="9453263" cy="8712956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49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433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644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343" y="602100"/>
            <a:ext cx="7036110" cy="2562428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61646" y="602104"/>
            <a:ext cx="11955818" cy="12906656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69343" y="3164532"/>
            <a:ext cx="7036110" cy="10344228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668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91962" y="10585770"/>
            <a:ext cx="12832080" cy="124971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191962" y="1351226"/>
            <a:ext cx="12832080" cy="9073515"/>
          </a:xfrm>
        </p:spPr>
        <p:txBody>
          <a:bodyPr/>
          <a:lstStyle>
            <a:lvl1pPr marL="0" indent="0">
              <a:buNone/>
              <a:defRPr sz="7300"/>
            </a:lvl1pPr>
            <a:lvl2pPr marL="1043102" indent="0">
              <a:buNone/>
              <a:defRPr sz="6400"/>
            </a:lvl2pPr>
            <a:lvl3pPr marL="2086204" indent="0">
              <a:buNone/>
              <a:defRPr sz="5500"/>
            </a:lvl3pPr>
            <a:lvl4pPr marL="3129305" indent="0">
              <a:buNone/>
              <a:defRPr sz="4600"/>
            </a:lvl4pPr>
            <a:lvl5pPr marL="4172407" indent="0">
              <a:buNone/>
              <a:defRPr sz="4600"/>
            </a:lvl5pPr>
            <a:lvl6pPr marL="5215509" indent="0">
              <a:buNone/>
              <a:defRPr sz="4600"/>
            </a:lvl6pPr>
            <a:lvl7pPr marL="6258611" indent="0">
              <a:buNone/>
              <a:defRPr sz="4600"/>
            </a:lvl7pPr>
            <a:lvl8pPr marL="7301713" indent="0">
              <a:buNone/>
              <a:defRPr sz="4600"/>
            </a:lvl8pPr>
            <a:lvl9pPr marL="8344814" indent="0">
              <a:buNone/>
              <a:defRPr sz="46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191962" y="11835480"/>
            <a:ext cx="12832080" cy="1774795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0386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069340" y="605602"/>
            <a:ext cx="19248120" cy="2520421"/>
          </a:xfrm>
          <a:prstGeom prst="rect">
            <a:avLst/>
          </a:prstGeom>
        </p:spPr>
        <p:txBody>
          <a:bodyPr vert="horz" lIns="208620" tIns="104310" rIns="208620" bIns="10431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340" y="3528593"/>
            <a:ext cx="19248120" cy="9980167"/>
          </a:xfrm>
          <a:prstGeom prst="rect">
            <a:avLst/>
          </a:prstGeom>
        </p:spPr>
        <p:txBody>
          <a:bodyPr vert="horz" lIns="208620" tIns="104310" rIns="208620" bIns="10431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069340" y="14016344"/>
            <a:ext cx="4990253" cy="80513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39FF2-4C09-42F7-A179-A9311C4E1129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7307157" y="14016344"/>
            <a:ext cx="6772487" cy="80513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5327207" y="14016344"/>
            <a:ext cx="4990253" cy="80513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34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6204" rtl="0" eaLnBrk="1" latinLnBrk="1" hangingPunct="1">
        <a:spcBef>
          <a:spcPct val="0"/>
        </a:spcBef>
        <a:buNone/>
        <a:defRPr sz="10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2326" indent="-782326" algn="l" defTabSz="2086204" rtl="0" eaLnBrk="1" latinLnBrk="1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695040" indent="-651939" algn="l" defTabSz="2086204" rtl="0" eaLnBrk="1" latinLnBrk="1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07755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50856" indent="-521551" algn="l" defTabSz="2086204" rtl="0" eaLnBrk="1" latinLnBrk="1" hangingPunct="1">
        <a:spcBef>
          <a:spcPct val="20000"/>
        </a:spcBef>
        <a:buFont typeface="Arial" pitchFamily="34" charset="0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93958" indent="-521551" algn="l" defTabSz="2086204" rtl="0" eaLnBrk="1" latinLnBrk="1" hangingPunct="1">
        <a:spcBef>
          <a:spcPct val="20000"/>
        </a:spcBef>
        <a:buFont typeface="Arial" pitchFamily="34" charset="0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37060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80162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23264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66365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그룹 78"/>
          <p:cNvGrpSpPr/>
          <p:nvPr/>
        </p:nvGrpSpPr>
        <p:grpSpPr>
          <a:xfrm>
            <a:off x="346168" y="1039597"/>
            <a:ext cx="20644376" cy="13938489"/>
            <a:chOff x="611188" y="764704"/>
            <a:chExt cx="7926976" cy="5832648"/>
          </a:xfrm>
        </p:grpSpPr>
        <p:grpSp>
          <p:nvGrpSpPr>
            <p:cNvPr id="80" name="그룹 98"/>
            <p:cNvGrpSpPr/>
            <p:nvPr/>
          </p:nvGrpSpPr>
          <p:grpSpPr>
            <a:xfrm>
              <a:off x="611188" y="764704"/>
              <a:ext cx="7926976" cy="5832648"/>
              <a:chOff x="611188" y="476077"/>
              <a:chExt cx="7926976" cy="5832648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83" name="그룹 28"/>
              <p:cNvGrpSpPr/>
              <p:nvPr/>
            </p:nvGrpSpPr>
            <p:grpSpPr>
              <a:xfrm>
                <a:off x="611188" y="476077"/>
                <a:ext cx="7926976" cy="5832648"/>
                <a:chOff x="611188" y="476077"/>
                <a:chExt cx="7926976" cy="5832648"/>
              </a:xfrm>
              <a:grpFill/>
            </p:grpSpPr>
            <p:cxnSp>
              <p:nvCxnSpPr>
                <p:cNvPr id="96" name="직선 연결선 3"/>
                <p:cNvCxnSpPr/>
                <p:nvPr/>
              </p:nvCxnSpPr>
              <p:spPr bwMode="auto">
                <a:xfrm>
                  <a:off x="611188" y="1341438"/>
                  <a:ext cx="7920037" cy="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직선 연결선 96"/>
                <p:cNvCxnSpPr/>
                <p:nvPr/>
              </p:nvCxnSpPr>
              <p:spPr bwMode="auto">
                <a:xfrm>
                  <a:off x="611188" y="4005263"/>
                  <a:ext cx="7920037" cy="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직선 연결선 97"/>
                <p:cNvCxnSpPr/>
                <p:nvPr/>
              </p:nvCxnSpPr>
              <p:spPr bwMode="auto">
                <a:xfrm>
                  <a:off x="611188" y="476077"/>
                  <a:ext cx="0" cy="5832648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직선 연결선 98"/>
                <p:cNvCxnSpPr/>
                <p:nvPr/>
              </p:nvCxnSpPr>
              <p:spPr bwMode="auto">
                <a:xfrm>
                  <a:off x="8531225" y="476077"/>
                  <a:ext cx="0" cy="5832648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직선 연결선 99"/>
                <p:cNvCxnSpPr/>
                <p:nvPr/>
              </p:nvCxnSpPr>
              <p:spPr bwMode="auto">
                <a:xfrm>
                  <a:off x="2195513" y="1344613"/>
                  <a:ext cx="0" cy="266065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직선 연결선 100"/>
                <p:cNvCxnSpPr/>
                <p:nvPr/>
              </p:nvCxnSpPr>
              <p:spPr bwMode="auto">
                <a:xfrm>
                  <a:off x="3779838" y="1341438"/>
                  <a:ext cx="0" cy="2663825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직선 연결선 101"/>
                <p:cNvCxnSpPr/>
                <p:nvPr/>
              </p:nvCxnSpPr>
              <p:spPr bwMode="auto">
                <a:xfrm>
                  <a:off x="5362575" y="1344613"/>
                  <a:ext cx="0" cy="266065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직선 연결선 102"/>
                <p:cNvCxnSpPr/>
                <p:nvPr/>
              </p:nvCxnSpPr>
              <p:spPr bwMode="auto">
                <a:xfrm>
                  <a:off x="6948488" y="1344613"/>
                  <a:ext cx="0" cy="266065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직선 연결선 103"/>
                <p:cNvCxnSpPr/>
                <p:nvPr/>
              </p:nvCxnSpPr>
              <p:spPr bwMode="auto">
                <a:xfrm>
                  <a:off x="618127" y="5357826"/>
                  <a:ext cx="7920037" cy="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직선 연결선 104"/>
                <p:cNvCxnSpPr/>
                <p:nvPr/>
              </p:nvCxnSpPr>
              <p:spPr bwMode="auto">
                <a:xfrm>
                  <a:off x="611188" y="6308725"/>
                  <a:ext cx="7920037" cy="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직선 연결선 105"/>
                <p:cNvCxnSpPr/>
                <p:nvPr/>
              </p:nvCxnSpPr>
              <p:spPr bwMode="auto">
                <a:xfrm>
                  <a:off x="4572000" y="4005263"/>
                  <a:ext cx="0" cy="2303462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직선 연결선 106"/>
                <p:cNvCxnSpPr/>
                <p:nvPr/>
              </p:nvCxnSpPr>
              <p:spPr bwMode="auto">
                <a:xfrm>
                  <a:off x="2195513" y="2709863"/>
                  <a:ext cx="1584325" cy="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직선 연결선 107"/>
                <p:cNvCxnSpPr/>
                <p:nvPr/>
              </p:nvCxnSpPr>
              <p:spPr bwMode="auto">
                <a:xfrm>
                  <a:off x="5364163" y="2709863"/>
                  <a:ext cx="1582737" cy="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" name="그룹 29"/>
              <p:cNvGrpSpPr/>
              <p:nvPr/>
            </p:nvGrpSpPr>
            <p:grpSpPr>
              <a:xfrm>
                <a:off x="611747" y="1348247"/>
                <a:ext cx="7521476" cy="4256565"/>
                <a:chOff x="611747" y="1348247"/>
                <a:chExt cx="7521476" cy="4256565"/>
              </a:xfrm>
              <a:grpFill/>
            </p:grpSpPr>
            <p:sp>
              <p:nvSpPr>
                <p:cNvPr id="85" name="TextBox 84"/>
                <p:cNvSpPr txBox="1"/>
                <p:nvPr/>
              </p:nvSpPr>
              <p:spPr bwMode="auto">
                <a:xfrm>
                  <a:off x="611747" y="1350100"/>
                  <a:ext cx="1238544" cy="239226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ko-KR" altLang="en-US" sz="3200" b="1" dirty="0" err="1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핵심파트너쉽</a:t>
                  </a:r>
                  <a:r>
                    <a:rPr lang="ko-KR" altLang="en-US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 </a:t>
                  </a:r>
                  <a:r>
                    <a:rPr lang="en-US" altLang="ko-KR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(KP)</a:t>
                  </a:r>
                  <a:endParaRPr lang="ko-KR" altLang="en-US" sz="3200" b="1" dirty="0">
                    <a:solidFill>
                      <a:srgbClr val="000000"/>
                    </a:solidFill>
                    <a:latin typeface="서울남산체 M" pitchFamily="18" charset="-127"/>
                    <a:ea typeface="서울남산체 M" pitchFamily="18" charset="-127"/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 bwMode="auto">
                <a:xfrm>
                  <a:off x="2204844" y="1348247"/>
                  <a:ext cx="981873" cy="239226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ko-KR" altLang="en-US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핵심활동 </a:t>
                  </a:r>
                  <a:r>
                    <a:rPr lang="en-US" altLang="ko-KR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(KA)</a:t>
                  </a:r>
                  <a:endParaRPr lang="ko-KR" altLang="en-US" sz="3200" b="1" dirty="0">
                    <a:solidFill>
                      <a:srgbClr val="000000"/>
                    </a:solidFill>
                    <a:latin typeface="서울남산체 M" pitchFamily="18" charset="-127"/>
                    <a:ea typeface="서울남산체 M" pitchFamily="18" charset="-127"/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 bwMode="auto">
                <a:xfrm>
                  <a:off x="3784794" y="1350769"/>
                  <a:ext cx="1340104" cy="239226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ko-KR" altLang="en-US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제품 및 서비스 </a:t>
                  </a:r>
                  <a:r>
                    <a:rPr lang="en-US" altLang="ko-KR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(VP)</a:t>
                  </a:r>
                  <a:endParaRPr lang="ko-KR" altLang="en-US" sz="3200" b="1" dirty="0">
                    <a:solidFill>
                      <a:srgbClr val="000000"/>
                    </a:solidFill>
                    <a:latin typeface="서울남산체 M" pitchFamily="18" charset="-127"/>
                    <a:ea typeface="서울남산체 M" pitchFamily="18" charset="-127"/>
                  </a:endParaRP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 bwMode="auto">
                <a:xfrm>
                  <a:off x="5372946" y="1350769"/>
                  <a:ext cx="993568" cy="239226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ko-KR" altLang="en-US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고객관계 </a:t>
                  </a:r>
                  <a:r>
                    <a:rPr lang="en-US" altLang="ko-KR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(CR)</a:t>
                  </a:r>
                  <a:endParaRPr lang="ko-KR" altLang="en-US" sz="3200" b="1" dirty="0">
                    <a:solidFill>
                      <a:srgbClr val="000000"/>
                    </a:solidFill>
                    <a:latin typeface="서울남산체 M" pitchFamily="18" charset="-127"/>
                    <a:ea typeface="서울남산체 M" pitchFamily="18" charset="-127"/>
                  </a:endParaRPr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 bwMode="auto">
                <a:xfrm>
                  <a:off x="6956231" y="1353944"/>
                  <a:ext cx="1176992" cy="239226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ko-KR" altLang="en-US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고객 세분화 </a:t>
                  </a:r>
                  <a:r>
                    <a:rPr lang="en-US" altLang="ko-KR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(CS)</a:t>
                  </a:r>
                  <a:endParaRPr lang="ko-KR" altLang="en-US" sz="3200" b="1" dirty="0">
                    <a:solidFill>
                      <a:srgbClr val="000000"/>
                    </a:solidFill>
                    <a:latin typeface="서울남산체 M" pitchFamily="18" charset="-127"/>
                    <a:ea typeface="서울남산체 M" pitchFamily="18" charset="-127"/>
                  </a:endParaRP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 bwMode="auto">
                <a:xfrm>
                  <a:off x="2208026" y="2719193"/>
                  <a:ext cx="969562" cy="239226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ko-KR" altLang="en-US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핵심자원 </a:t>
                  </a:r>
                  <a:r>
                    <a:rPr lang="en-US" altLang="ko-KR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(KR)</a:t>
                  </a:r>
                  <a:endParaRPr lang="ko-KR" altLang="en-US" sz="3200" b="1" dirty="0">
                    <a:solidFill>
                      <a:srgbClr val="000000"/>
                    </a:solidFill>
                    <a:latin typeface="서울남산체 M" pitchFamily="18" charset="-127"/>
                    <a:ea typeface="서울남산체 M" pitchFamily="18" charset="-127"/>
                  </a:endParaRP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 bwMode="auto">
                <a:xfrm>
                  <a:off x="5376661" y="2714292"/>
                  <a:ext cx="709199" cy="239226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ko-KR" altLang="en-US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채널 </a:t>
                  </a:r>
                  <a:r>
                    <a:rPr lang="en-US" altLang="ko-KR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(CH)</a:t>
                  </a:r>
                  <a:endParaRPr lang="ko-KR" altLang="en-US" sz="3200" b="1" dirty="0">
                    <a:solidFill>
                      <a:srgbClr val="000000"/>
                    </a:solidFill>
                    <a:latin typeface="서울남산체 M" pitchFamily="18" charset="-127"/>
                    <a:ea typeface="서울남산체 M" pitchFamily="18" charset="-127"/>
                  </a:endParaRPr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 bwMode="auto">
                <a:xfrm>
                  <a:off x="619312" y="4014593"/>
                  <a:ext cx="974487" cy="239226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ko-KR" altLang="en-US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비용구조 </a:t>
                  </a:r>
                  <a:r>
                    <a:rPr lang="en-US" altLang="ko-KR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(C$)</a:t>
                  </a:r>
                  <a:endParaRPr lang="ko-KR" altLang="en-US" sz="3200" b="1" dirty="0">
                    <a:solidFill>
                      <a:srgbClr val="000000"/>
                    </a:solidFill>
                    <a:latin typeface="서울남산체 M" pitchFamily="18" charset="-127"/>
                    <a:ea typeface="서울남산체 M" pitchFamily="18" charset="-127"/>
                  </a:endParaRPr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 bwMode="auto">
                <a:xfrm>
                  <a:off x="4581144" y="4011755"/>
                  <a:ext cx="819376" cy="239226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ko-KR" altLang="en-US" sz="3200" b="1" dirty="0" err="1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수익원</a:t>
                  </a:r>
                  <a:r>
                    <a:rPr lang="ko-KR" altLang="en-US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 </a:t>
                  </a:r>
                  <a:r>
                    <a:rPr lang="en-US" altLang="ko-KR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(R$)</a:t>
                  </a:r>
                  <a:endParaRPr lang="ko-KR" altLang="en-US" sz="3200" b="1" dirty="0">
                    <a:solidFill>
                      <a:srgbClr val="000000"/>
                    </a:solidFill>
                    <a:latin typeface="서울남산체 M" pitchFamily="18" charset="-127"/>
                    <a:ea typeface="서울남산체 M" pitchFamily="18" charset="-127"/>
                  </a:endParaRPr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 bwMode="auto">
                <a:xfrm>
                  <a:off x="620519" y="5365586"/>
                  <a:ext cx="1152987" cy="239226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ko-KR" altLang="en-US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사회적 비용 </a:t>
                  </a:r>
                  <a:r>
                    <a:rPr lang="en-US" altLang="ko-KR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(SC)</a:t>
                  </a:r>
                  <a:endParaRPr lang="ko-KR" altLang="en-US" sz="3200" b="1" dirty="0">
                    <a:solidFill>
                      <a:srgbClr val="000000"/>
                    </a:solidFill>
                    <a:latin typeface="서울남산체 M" pitchFamily="18" charset="-127"/>
                    <a:ea typeface="서울남산체 M" pitchFamily="18" charset="-127"/>
                  </a:endParaRP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 bwMode="auto">
                <a:xfrm>
                  <a:off x="4580950" y="5363885"/>
                  <a:ext cx="1136983" cy="239226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ko-KR" altLang="en-US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사회적 편익 </a:t>
                  </a:r>
                  <a:r>
                    <a:rPr lang="en-US" altLang="ko-KR" sz="3200" b="1" dirty="0" smtClean="0">
                      <a:solidFill>
                        <a:srgbClr val="000000"/>
                      </a:solidFill>
                      <a:latin typeface="서울남산체 M" pitchFamily="18" charset="-127"/>
                      <a:ea typeface="서울남산체 M" pitchFamily="18" charset="-127"/>
                    </a:rPr>
                    <a:t>(SB)</a:t>
                  </a:r>
                  <a:endParaRPr lang="ko-KR" altLang="en-US" sz="3200" b="1" dirty="0">
                    <a:solidFill>
                      <a:srgbClr val="000000"/>
                    </a:solidFill>
                    <a:latin typeface="서울남산체 M" pitchFamily="18" charset="-127"/>
                    <a:ea typeface="서울남산체 M" pitchFamily="18" charset="-127"/>
                  </a:endParaRPr>
                </a:p>
              </p:txBody>
            </p:sp>
          </p:grpSp>
        </p:grpSp>
        <p:cxnSp>
          <p:nvCxnSpPr>
            <p:cNvPr id="81" name="직선 연결선 80"/>
            <p:cNvCxnSpPr/>
            <p:nvPr/>
          </p:nvCxnSpPr>
          <p:spPr bwMode="auto">
            <a:xfrm>
              <a:off x="611560" y="764704"/>
              <a:ext cx="7920037" cy="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 bwMode="auto">
            <a:xfrm>
              <a:off x="617840" y="773848"/>
              <a:ext cx="986797" cy="2392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3200" b="1" dirty="0" err="1" smtClean="0">
                  <a:solidFill>
                    <a:srgbClr val="000000"/>
                  </a:solidFill>
                  <a:latin typeface="서울남산체 M" pitchFamily="18" charset="-127"/>
                  <a:ea typeface="서울남산체 M" pitchFamily="18" charset="-127"/>
                </a:rPr>
                <a:t>소셜미션</a:t>
              </a:r>
              <a:r>
                <a:rPr lang="ko-KR" altLang="en-US" sz="3200" b="1" dirty="0" smtClean="0">
                  <a:solidFill>
                    <a:srgbClr val="000000"/>
                  </a:solidFill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3200" b="1" dirty="0" smtClean="0">
                  <a:solidFill>
                    <a:srgbClr val="000000"/>
                  </a:solidFill>
                  <a:latin typeface="서울남산체 M" pitchFamily="18" charset="-127"/>
                  <a:ea typeface="서울남산체 M" pitchFamily="18" charset="-127"/>
                </a:rPr>
                <a:t>(SM)</a:t>
              </a:r>
              <a:endParaRPr lang="ko-KR" altLang="en-US" sz="3200" b="1" dirty="0">
                <a:solidFill>
                  <a:srgbClr val="000000"/>
                </a:solidFill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cxnSp>
        <p:nvCxnSpPr>
          <p:cNvPr id="3" name="직선 연결선 2"/>
          <p:cNvCxnSpPr/>
          <p:nvPr/>
        </p:nvCxnSpPr>
        <p:spPr>
          <a:xfrm>
            <a:off x="6300912" y="766046"/>
            <a:ext cx="830305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92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53</Words>
  <Application>Microsoft Office PowerPoint</Application>
  <PresentationFormat>사용자 지정</PresentationFormat>
  <Paragraphs>12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meehoo</dc:creator>
  <cp:lastModifiedBy>meehoo</cp:lastModifiedBy>
  <cp:revision>7</cp:revision>
  <dcterms:created xsi:type="dcterms:W3CDTF">2014-01-23T07:00:25Z</dcterms:created>
  <dcterms:modified xsi:type="dcterms:W3CDTF">2014-03-25T04:15:35Z</dcterms:modified>
</cp:coreProperties>
</file>